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comments/comment15.xml" ContentType="application/vnd.openxmlformats-officedocument.presentationml.comments+xml"/>
  <Override PartName="/ppt/comments/comment16.xml" ContentType="application/vnd.openxmlformats-officedocument.presentationml.comments+xml"/>
  <Override PartName="/ppt/comments/comment17.xml" ContentType="application/vnd.openxmlformats-officedocument.presentationml.comments+xml"/>
  <Override PartName="/ppt/comments/comment18.xml" ContentType="application/vnd.openxmlformats-officedocument.presentationml.comments+xml"/>
  <Override PartName="/ppt/comments/comment19.xml" ContentType="application/vnd.openxmlformats-officedocument.presentationml.comments+xml"/>
  <Override PartName="/ppt/comments/comment20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9" r:id="rId5"/>
    <p:sldId id="294" r:id="rId6"/>
    <p:sldId id="285" r:id="rId7"/>
    <p:sldId id="312" r:id="rId8"/>
    <p:sldId id="314" r:id="rId9"/>
    <p:sldId id="280" r:id="rId10"/>
    <p:sldId id="313" r:id="rId11"/>
    <p:sldId id="316" r:id="rId12"/>
    <p:sldId id="305" r:id="rId13"/>
    <p:sldId id="295" r:id="rId14"/>
    <p:sldId id="308" r:id="rId15"/>
    <p:sldId id="303" r:id="rId16"/>
    <p:sldId id="311" r:id="rId17"/>
    <p:sldId id="310" r:id="rId18"/>
    <p:sldId id="307" r:id="rId19"/>
    <p:sldId id="301" r:id="rId20"/>
    <p:sldId id="300" r:id="rId21"/>
    <p:sldId id="299" r:id="rId22"/>
    <p:sldId id="302" r:id="rId23"/>
    <p:sldId id="30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a Melo" initials="GM" lastIdx="10" clrIdx="0">
    <p:extLst>
      <p:ext uri="{19B8F6BF-5375-455C-9EA6-DF929625EA0E}">
        <p15:presenceInfo xmlns:p15="http://schemas.microsoft.com/office/powerpoint/2012/main" userId="96d8cb575939bb1d" providerId="Windows Live"/>
      </p:ext>
    </p:extLst>
  </p:cmAuthor>
  <p:cmAuthor id="2" name="GUSTAVO MANOCCHIO ." initials="GM." lastIdx="13" clrIdx="1">
    <p:extLst>
      <p:ext uri="{19B8F6BF-5375-455C-9EA6-DF929625EA0E}">
        <p15:presenceInfo xmlns:p15="http://schemas.microsoft.com/office/powerpoint/2012/main" userId="GUSTAVO MANOCCHIO 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00A3FA"/>
    <a:srgbClr val="00A1D7"/>
    <a:srgbClr val="EEEEEE"/>
    <a:srgbClr val="2D4977"/>
    <a:srgbClr val="FF35D5"/>
    <a:srgbClr val="BD296C"/>
    <a:srgbClr val="CC00FF"/>
    <a:srgbClr val="781228"/>
    <a:srgbClr val="3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983BA-A9B7-4121-BEB6-5C3DA690068D}" v="643" dt="2021-04-07T03:16:53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45" d="100"/>
          <a:sy n="45" d="100"/>
        </p:scale>
        <p:origin x="73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Efeito da</a:t>
            </a:r>
            <a:r>
              <a:rPr lang="pt-BR" sz="1900" b="1" baseline="0" dirty="0">
                <a:solidFill>
                  <a:schemeClr val="tx1"/>
                </a:solidFill>
              </a:rPr>
              <a:t> temperatura na produtividade, por gênero</a:t>
            </a:r>
          </a:p>
          <a:p>
            <a:pPr algn="ctr">
              <a:defRPr sz="1900" b="1">
                <a:solidFill>
                  <a:schemeClr val="tx1"/>
                </a:solidFill>
              </a:defRPr>
            </a:pPr>
            <a:r>
              <a:rPr lang="pt-BR" sz="1800" b="0" baseline="0" dirty="0">
                <a:solidFill>
                  <a:schemeClr val="tx1"/>
                </a:solidFill>
              </a:rPr>
              <a:t>Notas nas provas(em média)</a:t>
            </a:r>
            <a:endParaRPr lang="pt-BR" sz="1800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2354644896353441"/>
          <c:y val="1.0888877866255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Mulher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28</c:v>
                </c:pt>
                <c:pt idx="1">
                  <c:v>35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F-47DC-BD0E-3049611186A5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Homem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Menos de 21°C</c:v>
                </c:pt>
                <c:pt idx="1">
                  <c:v>Mais de 26°C </c:v>
                </c:pt>
                <c:pt idx="2">
                  <c:v>Entre 21°C e 26°C </c:v>
                </c:pt>
              </c:strCache>
            </c:strRef>
          </c:cat>
          <c:val>
            <c:numRef>
              <c:f>Planilha1!$C$2:$C$4</c:f>
              <c:numCache>
                <c:formatCode>General</c:formatCode>
                <c:ptCount val="3"/>
                <c:pt idx="0">
                  <c:v>34</c:v>
                </c:pt>
                <c:pt idx="1">
                  <c:v>32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F-47DC-BD0E-304961118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572582905121567"/>
          <c:y val="0.92484026720558865"/>
          <c:w val="0.30291391454399602"/>
          <c:h val="6.1699401767776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9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900" b="1" dirty="0">
                <a:solidFill>
                  <a:schemeClr val="tx1"/>
                </a:solidFill>
              </a:rPr>
              <a:t>COMPARATIVO 1981 À 2018</a:t>
            </a:r>
            <a:endParaRPr lang="pt-BR" sz="1900" b="1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4588273590749879"/>
          <c:y val="2.43492088928909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9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Renda Per Capita</c:v>
                </c:pt>
              </c:strCache>
            </c:strRef>
          </c:tx>
          <c:spPr>
            <a:solidFill>
              <a:srgbClr val="CC0099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Planilha1!$B$2:$B$2</c:f>
              <c:numCache>
                <c:formatCode>General</c:formatCode>
                <c:ptCount val="1"/>
                <c:pt idx="0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F1-4793-956E-368CE4BBFFFC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Produtividade</c:v>
                </c:pt>
              </c:strCache>
            </c:strRef>
          </c:tx>
          <c:spPr>
            <a:solidFill>
              <a:srgbClr val="00A1D7"/>
            </a:solidFill>
            <a:ln>
              <a:noFill/>
            </a:ln>
            <a:effectLst/>
          </c:spPr>
          <c:invertIfNegative val="0"/>
          <c:cat>
            <c:strRef>
              <c:f>Planilha1!$A$2:$A$2</c:f>
              <c:strCache>
                <c:ptCount val="1"/>
                <c:pt idx="0">
                  <c:v>Menos de 21°C</c:v>
                </c:pt>
              </c:strCache>
            </c:strRef>
          </c:cat>
          <c:val>
            <c:numRef>
              <c:f>Planilha1!$C$2:$C$2</c:f>
              <c:numCache>
                <c:formatCode>General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F1-4793-956E-368CE4BBF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58771936"/>
        <c:axId val="1658772768"/>
      </c:barChart>
      <c:catAx>
        <c:axId val="16587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8772768"/>
        <c:crosses val="autoZero"/>
        <c:auto val="1"/>
        <c:lblAlgn val="ctr"/>
        <c:lblOffset val="100"/>
        <c:noMultiLvlLbl val="0"/>
      </c:catAx>
      <c:valAx>
        <c:axId val="165877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587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6:34.809" idx="1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0:35.486" idx="9">
    <p:pos x="4672" y="1215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6:02:46.919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14.750" idx="6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58.518" idx="11">
    <p:pos x="10" y="10"/>
    <p:text>Abner e 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5:23.248" idx="1">
    <p:pos x="10" y="10"/>
    <p:text>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6:26.708" idx="2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7:15.199" idx="3">
    <p:pos x="10" y="10"/>
    <p:text>Manocchio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25.255" idx="10">
    <p:pos x="10" y="10"/>
    <p:text>Leo e 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6:14.620" idx="9">
    <p:pos x="10" y="10"/>
    <p:text>LEO e FERNANDO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55.984" idx="8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7:15.139" idx="2">
    <p:pos x="10" y="10"/>
    <p:text>JHONATAN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3:37.151" idx="7">
    <p:pos x="10" y="10"/>
    <p:text>Abner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15:58:23.899" idx="3">
    <p:pos x="10" y="10"/>
    <p:text>JHOW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27:08.736" idx="8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49.693" idx="4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28:55.546" idx="5">
    <p:pos x="10" y="10"/>
    <p:text>LEO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6T23:34:04.899" idx="10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36.455" idx="12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4-20T11:39:54.025" idx="13">
    <p:pos x="10" y="10"/>
    <p:text>Giovanna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png>
</file>

<file path=ppt/media/image22.png>
</file>

<file path=ppt/media/image23.png>
</file>

<file path=ppt/media/image24.svg>
</file>

<file path=ppt/media/image25.jfif>
</file>

<file path=ppt/media/image26.jfif>
</file>

<file path=ppt/media/image27.jfif>
</file>

<file path=ppt/media/image28.jfif>
</file>

<file path=ppt/media/image29.jpeg>
</file>

<file path=ppt/media/image3.png>
</file>

<file path=ppt/media/image30.png>
</file>

<file path=ppt/media/image31.svg>
</file>

<file path=ppt/media/image32.jpeg>
</file>

<file path=ppt/media/image33.png>
</file>

<file path=ppt/media/image34.svg>
</file>

<file path=ppt/media/image35.jpe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jpeg>
</file>

<file path=ppt/media/image46.jpeg>
</file>

<file path=ppt/media/image47.jpe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svg>
</file>

<file path=ppt/media/image61.png>
</file>

<file path=ppt/media/image62.svg>
</file>

<file path=ppt/media/image63.png>
</file>

<file path=ppt/media/image64.sv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svg>
</file>

<file path=ppt/media/image75.png>
</file>

<file path=ppt/media/image76.png>
</file>

<file path=ppt/media/image7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8F5A3-A903-4FC5-AFCA-8349A6665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50D633-A936-4204-8B51-A5C9CAC99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4C26F-46EF-4CFC-8070-9EFE68A63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48408-DB2B-4982-9C8C-D483399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5933-002A-4439-9FD9-EB54C8BB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10483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1EFEC-C2E7-49A4-9CFA-31734F1C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32921F-33AB-401F-8908-78A93E84D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8808BC-2408-4F0E-8D44-7ADA8D60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34818-B4F7-4267-A517-4F8ACFD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C9B61-0243-4095-BFCA-74944349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93393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457AC1-B00D-404E-ADA2-762A1F260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7EBC90-F443-478C-8250-30E888AAF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1DD4CD-2D3F-462B-AD3C-481970E3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782E3-ADD1-491B-ADDE-C4D76C28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A99903-8680-426C-A1CC-924A07C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0423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900AB-B239-40E2-BC51-B5ECABC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B790CE-0993-42E6-9BB7-B6189C9B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74B28-F7D2-44D0-863D-7BDADA46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10897-F6F0-4983-ABAA-B54643BC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E606A1-AC8B-425F-A985-7E5CF502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0560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DFFA-A2B6-4C91-BB61-951190E42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BFD036-56A4-46E5-AE9D-6BE90E416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18D738-FFC7-4807-A70E-89FF4EC8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4153B-AF41-455A-9272-B30B775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3846C-1E84-4D83-8B32-B5FCCBE6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929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7AACE-47A8-4D67-AADA-95E219A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2A46B-AB88-4CAF-B46A-1A546B153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BC9D83-1A87-42F6-8288-3FC6F08C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E3C0A-8559-4193-A54A-A71E6E42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710710-5D50-4205-90F6-24C894E2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FBA533-B57C-4BBE-A49F-C6CAF36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2734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9FAB6-425B-432B-AA6C-F24B38F5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7546BB-DDCE-4D58-B31A-0AD9241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55D56F-EF31-4710-948F-E8BE71478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0BB997-9742-48E2-9C68-3F26217E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11B6FC-F0BB-4EBA-AD9B-C7BB1891B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5C08B8-9A80-4D6F-9076-1A5C8863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903653-2FA2-454C-A802-B77791C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10A30C-BC38-44FC-80C7-C4201697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8098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3476-0DC6-44F2-9B51-AD3A361C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CBB26-B6D3-4C51-B411-4A8D2D8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4C6B83B-70E4-42D7-931F-907151D2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BE70F-F439-476F-860A-65D787BA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71683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5C90A32-4190-4820-BE36-CEEE2647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E7DBED-C062-4D95-9554-C3938871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18FC96-008C-4BB7-8C41-DC42565E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1736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2A3FE-6EE8-4838-A5C3-A8AB71B6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AF8301-26B2-44E4-87BF-91056EFBB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38772-F135-44E3-A6D2-0D220C32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C4C98D-03FA-4BE1-8EF0-BD3D4BEF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3D4FB1-E319-44AA-B6B4-AAB33CF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0CC192-F491-406E-BA20-2AC4B56D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845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BE63D-698C-481E-9AE0-8A76C2BA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D96101-F9A5-485F-B8AA-D2760BA2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E82E9A-01CB-4501-BA7F-C47695737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347A6E-C23C-4819-9978-9D4E0B40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2AF38-0488-44BE-AAD0-55E6BD86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06DA8E-8761-4661-9B54-5A67B602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703281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41ED9C-6E15-41C8-8428-EF8F2D53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B7795D-4965-479B-BA6A-3B85121DE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FE5B27-90F5-4467-83C5-164047D6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A12-DC19-439B-B0A3-5E85D80FBA60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5570D-254F-43E1-BB0E-3F88D3E37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5BB580-6C88-431E-8E92-180A1F05E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43C66-36AA-46CD-9DCF-D73D85E2B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8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21" Type="http://schemas.openxmlformats.org/officeDocument/2006/relationships/comments" Target="../comments/comment1.xml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comments" Target="../comments/comment10.xml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12" Type="http://schemas.openxmlformats.org/officeDocument/2006/relationships/image" Target="../media/image4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image" Target="../media/image48.png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2.xml"/><Relationship Id="rId4" Type="http://schemas.openxmlformats.org/officeDocument/2006/relationships/image" Target="../media/image5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3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4.xml"/><Relationship Id="rId5" Type="http://schemas.openxmlformats.org/officeDocument/2006/relationships/image" Target="../media/image21.png"/><Relationship Id="rId4" Type="http://schemas.openxmlformats.org/officeDocument/2006/relationships/image" Target="../media/image6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5.xml"/><Relationship Id="rId5" Type="http://schemas.openxmlformats.org/officeDocument/2006/relationships/image" Target="../media/image62.svg"/><Relationship Id="rId4" Type="http://schemas.openxmlformats.org/officeDocument/2006/relationships/image" Target="../media/image6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6.xml"/><Relationship Id="rId5" Type="http://schemas.openxmlformats.org/officeDocument/2006/relationships/image" Target="../media/image64.svg"/><Relationship Id="rId4" Type="http://schemas.openxmlformats.org/officeDocument/2006/relationships/image" Target="../media/image6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7.xml"/><Relationship Id="rId3" Type="http://schemas.openxmlformats.org/officeDocument/2006/relationships/image" Target="../media/image21.png"/><Relationship Id="rId7" Type="http://schemas.openxmlformats.org/officeDocument/2006/relationships/image" Target="../media/image69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8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9.xml"/><Relationship Id="rId4" Type="http://schemas.openxmlformats.org/officeDocument/2006/relationships/image" Target="../media/image7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0.xml"/><Relationship Id="rId4" Type="http://schemas.openxmlformats.org/officeDocument/2006/relationships/image" Target="../media/image7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75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12" Type="http://schemas.openxmlformats.org/officeDocument/2006/relationships/image" Target="../media/image74.sv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73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4.svg"/><Relationship Id="rId9" Type="http://schemas.openxmlformats.org/officeDocument/2006/relationships/image" Target="../media/image23.png"/><Relationship Id="rId1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svg"/><Relationship Id="rId4" Type="http://schemas.openxmlformats.org/officeDocument/2006/relationships/image" Target="../media/image7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fif"/><Relationship Id="rId3" Type="http://schemas.openxmlformats.org/officeDocument/2006/relationships/image" Target="../media/image23.png"/><Relationship Id="rId7" Type="http://schemas.openxmlformats.org/officeDocument/2006/relationships/image" Target="../media/image27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fif"/><Relationship Id="rId5" Type="http://schemas.openxmlformats.org/officeDocument/2006/relationships/image" Target="../media/image25.jfif"/><Relationship Id="rId10" Type="http://schemas.openxmlformats.org/officeDocument/2006/relationships/comments" Target="../comments/comment3.xml"/><Relationship Id="rId4" Type="http://schemas.openxmlformats.org/officeDocument/2006/relationships/image" Target="../media/image24.svg"/><Relationship Id="rId9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comments" Target="../comments/commen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chart" Target="../charts/chart1.xml"/><Relationship Id="rId4" Type="http://schemas.openxmlformats.org/officeDocument/2006/relationships/image" Target="../media/image3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comments" Target="../comments/comment5.xm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7" Type="http://schemas.openxmlformats.org/officeDocument/2006/relationships/comments" Target="../comments/comment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omments" Target="../comments/comment7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9.png"/><Relationship Id="rId7" Type="http://schemas.openxmlformats.org/officeDocument/2006/relationships/image" Target="../media/image16.png"/><Relationship Id="rId12" Type="http://schemas.openxmlformats.org/officeDocument/2006/relationships/comments" Target="../comments/comment8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hart" Target="../charts/chart2.xml"/><Relationship Id="rId5" Type="http://schemas.openxmlformats.org/officeDocument/2006/relationships/image" Target="../media/image41.png"/><Relationship Id="rId10" Type="http://schemas.openxmlformats.org/officeDocument/2006/relationships/image" Target="../media/image21.png"/><Relationship Id="rId4" Type="http://schemas.openxmlformats.org/officeDocument/2006/relationships/image" Target="../media/image40.svg"/><Relationship Id="rId9" Type="http://schemas.openxmlformats.org/officeDocument/2006/relationships/image" Target="../media/image4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13" Type="http://schemas.openxmlformats.org/officeDocument/2006/relationships/image" Target="../media/image43.png"/><Relationship Id="rId3" Type="http://schemas.microsoft.com/office/2007/relationships/hdphoto" Target="../media/hdphoto2.wdp"/><Relationship Id="rId7" Type="http://schemas.openxmlformats.org/officeDocument/2006/relationships/image" Target="../media/image39.png"/><Relationship Id="rId12" Type="http://schemas.openxmlformats.org/officeDocument/2006/relationships/image" Target="../media/image17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jpeg"/><Relationship Id="rId11" Type="http://schemas.openxmlformats.org/officeDocument/2006/relationships/image" Target="../media/image16.png"/><Relationship Id="rId5" Type="http://schemas.openxmlformats.org/officeDocument/2006/relationships/image" Target="../media/image46.jpeg"/><Relationship Id="rId15" Type="http://schemas.openxmlformats.org/officeDocument/2006/relationships/comments" Target="../comments/comment9.xml"/><Relationship Id="rId10" Type="http://schemas.openxmlformats.org/officeDocument/2006/relationships/image" Target="../media/image42.svg"/><Relationship Id="rId4" Type="http://schemas.openxmlformats.org/officeDocument/2006/relationships/image" Target="../media/image45.jpeg"/><Relationship Id="rId9" Type="http://schemas.openxmlformats.org/officeDocument/2006/relationships/image" Target="../media/image41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ipse 8">
            <a:extLst>
              <a:ext uri="{FF2B5EF4-FFF2-40B4-BE49-F238E27FC236}">
                <a16:creationId xmlns:a16="http://schemas.microsoft.com/office/drawing/2014/main" id="{56B653B0-C6D6-47EA-8F8E-CE0A4504FB71}"/>
              </a:ext>
            </a:extLst>
          </p:cNvPr>
          <p:cNvSpPr/>
          <p:nvPr/>
        </p:nvSpPr>
        <p:spPr>
          <a:xfrm>
            <a:off x="10106917" y="3084433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60882C2-9B88-48D4-98B8-66C5CAA0CA1F}"/>
              </a:ext>
            </a:extLst>
          </p:cNvPr>
          <p:cNvSpPr/>
          <p:nvPr/>
        </p:nvSpPr>
        <p:spPr>
          <a:xfrm>
            <a:off x="10163188" y="3121655"/>
            <a:ext cx="328406" cy="33176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B3D7B66-6E3F-4050-B69A-8A20E2162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Imagem 184">
            <a:extLst>
              <a:ext uri="{FF2B5EF4-FFF2-40B4-BE49-F238E27FC236}">
                <a16:creationId xmlns:a16="http://schemas.microsoft.com/office/drawing/2014/main" id="{A903F1D8-8E79-4FE3-B7EF-01071746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333" y="569261"/>
            <a:ext cx="2367523" cy="2209688"/>
          </a:xfrm>
          <a:prstGeom prst="rect">
            <a:avLst/>
          </a:prstGeom>
        </p:spPr>
      </p:pic>
      <p:pic>
        <p:nvPicPr>
          <p:cNvPr id="189" name="Gráfico 188" descr="Setas de Divisão estrutura de tópicos">
            <a:extLst>
              <a:ext uri="{FF2B5EF4-FFF2-40B4-BE49-F238E27FC236}">
                <a16:creationId xmlns:a16="http://schemas.microsoft.com/office/drawing/2014/main" id="{76C64012-5BD3-4763-9440-1E6618ABF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0875" y="5751063"/>
            <a:ext cx="914400" cy="914400"/>
          </a:xfrm>
          <a:prstGeom prst="rect">
            <a:avLst/>
          </a:prstGeom>
        </p:spPr>
      </p:pic>
      <p:pic>
        <p:nvPicPr>
          <p:cNvPr id="191" name="Gráfico 190" descr="Aquário com preenchimento sólido">
            <a:extLst>
              <a:ext uri="{FF2B5EF4-FFF2-40B4-BE49-F238E27FC236}">
                <a16:creationId xmlns:a16="http://schemas.microsoft.com/office/drawing/2014/main" id="{9AD3B094-68D9-45E1-A063-50FBDACE51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9863" y="5095580"/>
            <a:ext cx="1496815" cy="149681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7960103" y="193356"/>
            <a:ext cx="1187025" cy="1085056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, nome da empresa&#10;&#10;Descrição gerada automaticamente">
            <a:extLst>
              <a:ext uri="{FF2B5EF4-FFF2-40B4-BE49-F238E27FC236}">
                <a16:creationId xmlns:a16="http://schemas.microsoft.com/office/drawing/2014/main" id="{6B3E0CBC-41FD-4FDB-BDD8-671865D25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167" y="920512"/>
            <a:ext cx="6606961" cy="4788667"/>
          </a:xfrm>
          <a:prstGeom prst="rect">
            <a:avLst/>
          </a:prstGeom>
        </p:spPr>
      </p:pic>
      <p:pic>
        <p:nvPicPr>
          <p:cNvPr id="3" name="Gráfico 2" descr="Computador com preenchimento sólido">
            <a:extLst>
              <a:ext uri="{FF2B5EF4-FFF2-40B4-BE49-F238E27FC236}">
                <a16:creationId xmlns:a16="http://schemas.microsoft.com/office/drawing/2014/main" id="{8F108D0D-57C3-4A30-B9BF-7093D6E343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04683" y="920512"/>
            <a:ext cx="914400" cy="914400"/>
          </a:xfrm>
          <a:prstGeom prst="rect">
            <a:avLst/>
          </a:prstGeom>
        </p:spPr>
      </p:pic>
      <p:pic>
        <p:nvPicPr>
          <p:cNvPr id="5" name="Gráfico 4" descr="Ligar estrutura de tópicos">
            <a:extLst>
              <a:ext uri="{FF2B5EF4-FFF2-40B4-BE49-F238E27FC236}">
                <a16:creationId xmlns:a16="http://schemas.microsoft.com/office/drawing/2014/main" id="{AB6BE2C0-1E2C-49DC-BF97-2BDDB24FA1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663" y="2971800"/>
            <a:ext cx="914400" cy="914400"/>
          </a:xfrm>
          <a:prstGeom prst="rect">
            <a:avLst/>
          </a:prstGeom>
        </p:spPr>
      </p:pic>
      <p:pic>
        <p:nvPicPr>
          <p:cNvPr id="7" name="Gráfico 6" descr="Robô com preenchimento sólido">
            <a:extLst>
              <a:ext uri="{FF2B5EF4-FFF2-40B4-BE49-F238E27FC236}">
                <a16:creationId xmlns:a16="http://schemas.microsoft.com/office/drawing/2014/main" id="{24168C48-874D-483F-9D75-D051CADF31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58533" y="4582838"/>
            <a:ext cx="914400" cy="914400"/>
          </a:xfrm>
          <a:prstGeom prst="rect">
            <a:avLst/>
          </a:prstGeom>
        </p:spPr>
      </p:pic>
      <p:pic>
        <p:nvPicPr>
          <p:cNvPr id="12" name="Gráfico 11" descr="Mão de robô com preenchimento sólido">
            <a:extLst>
              <a:ext uri="{FF2B5EF4-FFF2-40B4-BE49-F238E27FC236}">
                <a16:creationId xmlns:a16="http://schemas.microsoft.com/office/drawing/2014/main" id="{DA8DF382-A866-40C7-97C0-D68CCF9D23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38170" y="5718260"/>
            <a:ext cx="914400" cy="914400"/>
          </a:xfrm>
          <a:prstGeom prst="rect">
            <a:avLst/>
          </a:prstGeom>
        </p:spPr>
      </p:pic>
      <p:pic>
        <p:nvPicPr>
          <p:cNvPr id="14" name="Gráfico 13" descr="Internet das Coisas estrutura de tópicos">
            <a:extLst>
              <a:ext uri="{FF2B5EF4-FFF2-40B4-BE49-F238E27FC236}">
                <a16:creationId xmlns:a16="http://schemas.microsoft.com/office/drawing/2014/main" id="{067812F1-76A0-40BE-A049-D47C7EBAFE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23871" y="677709"/>
            <a:ext cx="914400" cy="914400"/>
          </a:xfrm>
          <a:prstGeom prst="rect">
            <a:avLst/>
          </a:prstGeom>
        </p:spPr>
      </p:pic>
      <p:pic>
        <p:nvPicPr>
          <p:cNvPr id="16" name="Gráfico 15" descr="Programador estrutura de tópicos">
            <a:extLst>
              <a:ext uri="{FF2B5EF4-FFF2-40B4-BE49-F238E27FC236}">
                <a16:creationId xmlns:a16="http://schemas.microsoft.com/office/drawing/2014/main" id="{558DA31E-188A-40B9-97A3-FA4C57F74DC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365067" y="5386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510" y="302818"/>
            <a:ext cx="5910980" cy="1626275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3478757" y="5167959"/>
            <a:ext cx="4402500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EMITIR NOTIFICAÇÕES</a:t>
            </a:r>
          </a:p>
        </p:txBody>
      </p:sp>
      <p:pic>
        <p:nvPicPr>
          <p:cNvPr id="4" name="Gráfico 3" descr="Sirene estrutura de tópicos">
            <a:extLst>
              <a:ext uri="{FF2B5EF4-FFF2-40B4-BE49-F238E27FC236}">
                <a16:creationId xmlns:a16="http://schemas.microsoft.com/office/drawing/2014/main" id="{8C16766E-FB5D-4447-B188-4D60415039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153212" y="1929093"/>
            <a:ext cx="3264144" cy="326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0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E6455C2-8A41-4793-B46A-4B0536845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53" y="65405"/>
            <a:ext cx="9667414" cy="97404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67368D4-6E1A-4F4F-98AF-3D8B353C7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095" y="1146449"/>
            <a:ext cx="7358566" cy="149247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21EE737-A772-424E-A704-CC0131F88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315" y="1260824"/>
            <a:ext cx="8430685" cy="547534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F3B777C-B391-4B63-9635-9558ADD5A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053" y="2638927"/>
            <a:ext cx="7973221" cy="373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10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C0F62F2-C941-4D55-8091-7D031D50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057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98E04220-22FE-4D2E-A19B-E9E307E7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6" y="378001"/>
            <a:ext cx="1220851" cy="884862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B7B93DBD-54EA-48DE-BBF1-D120512F4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429" y="2182582"/>
            <a:ext cx="6669141" cy="249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28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902CE1A-AC70-4B88-A427-748565405422}"/>
              </a:ext>
            </a:extLst>
          </p:cNvPr>
          <p:cNvSpPr txBox="1"/>
          <p:nvPr/>
        </p:nvSpPr>
        <p:spPr>
          <a:xfrm>
            <a:off x="3863941" y="40677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PLANILHA DE RISCOS</a:t>
            </a: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93F16AEB-6B43-4F0A-9292-8E79FF2F5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E7BE94-9194-47FB-81E3-981FE0E1F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4"/>
          <a:stretch/>
        </p:blipFill>
        <p:spPr>
          <a:xfrm>
            <a:off x="328354" y="1330235"/>
            <a:ext cx="8580515" cy="31498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494C33-42B5-41CF-8989-F9133462B5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914" y="4603551"/>
            <a:ext cx="4032458" cy="214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D5480EB0-9F78-4632-9210-86C2DFCFE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3800" y="1183128"/>
            <a:ext cx="3764399" cy="3764399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3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LOGIN E CADASTRO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E2257A98-B153-40D3-968C-E0365B021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6" name="Gráfico 5" descr="Crachá de funcionário estrutura de tópicos">
            <a:extLst>
              <a:ext uri="{FF2B5EF4-FFF2-40B4-BE49-F238E27FC236}">
                <a16:creationId xmlns:a16="http://schemas.microsoft.com/office/drawing/2014/main" id="{95E3BB5F-7EEA-4728-8A93-6A0EED34A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489" y="1328793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86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26BA21F-FE21-49E2-98EA-678B652E15BF}"/>
              </a:ext>
            </a:extLst>
          </p:cNvPr>
          <p:cNvSpPr txBox="1"/>
          <p:nvPr/>
        </p:nvSpPr>
        <p:spPr>
          <a:xfrm>
            <a:off x="3826681" y="4567293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DASHBOARD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780AE0F-A17A-40E7-9288-68CD54129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  <p:pic>
        <p:nvPicPr>
          <p:cNvPr id="3" name="Gráfico 2" descr="Gráfico de barras estrutura de tópicos">
            <a:extLst>
              <a:ext uri="{FF2B5EF4-FFF2-40B4-BE49-F238E27FC236}">
                <a16:creationId xmlns:a16="http://schemas.microsoft.com/office/drawing/2014/main" id="{48ABD16E-EA7A-4903-8F1A-7ED56FDF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179" y="1077805"/>
            <a:ext cx="3627120" cy="3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24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EA90D9-364F-418C-9C7A-CC956C357A8D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9E1513-7770-4BCE-A43D-4EDAC7488354}"/>
              </a:ext>
            </a:extLst>
          </p:cNvPr>
          <p:cNvSpPr txBox="1"/>
          <p:nvPr/>
        </p:nvSpPr>
        <p:spPr>
          <a:xfrm>
            <a:off x="3863941" y="508010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ANALYTICS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E7F7340-201A-4422-A251-8E1699CC5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3" y="146368"/>
            <a:ext cx="1220851" cy="88486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8FD9FAC-C2AC-4D5F-BCD8-ED8E632731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33" y="4168717"/>
            <a:ext cx="7272534" cy="97966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8D2EC3DE-93D7-4DBE-AF9C-2BF0F3DE83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2459732" y="5502219"/>
            <a:ext cx="7272534" cy="96889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DBC12A2-E964-4E8E-81AE-394E25ABF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9733" y="1539241"/>
            <a:ext cx="7272534" cy="96355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92DE69E7-E6E4-4271-B299-12050DA345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9732" y="2842917"/>
            <a:ext cx="7272534" cy="97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8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BC37FF3-D63B-491F-9899-6317A61F4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245" y="1599221"/>
            <a:ext cx="5515509" cy="3354757"/>
          </a:xfrm>
          <a:prstGeom prst="rect">
            <a:avLst/>
          </a:prstGeo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B6F6F65-4285-410E-A83D-A6FFD0485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583" y="192943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or que contratar uma empresa de móveis ao montar o escritório? | RS Design">
            <a:extLst>
              <a:ext uri="{FF2B5EF4-FFF2-40B4-BE49-F238E27FC236}">
                <a16:creationId xmlns:a16="http://schemas.microsoft.com/office/drawing/2014/main" id="{0586BB26-70F3-4636-A3EA-96C15DEFF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5" r="22767" b="2"/>
          <a:stretch/>
        </p:blipFill>
        <p:spPr bwMode="auto">
          <a:xfrm>
            <a:off x="20" y="3579"/>
            <a:ext cx="12188932" cy="685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25DC9B-97F0-4F7F-8163-801FD01F5D24}"/>
              </a:ext>
            </a:extLst>
          </p:cNvPr>
          <p:cNvSpPr txBox="1"/>
          <p:nvPr/>
        </p:nvSpPr>
        <p:spPr>
          <a:xfrm>
            <a:off x="1282620" y="1748771"/>
            <a:ext cx="3498979" cy="3360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ea typeface="+mj-ea"/>
              </a:rPr>
              <a:t>EMPRESA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B369B51-E5AB-4C36-A66C-E40C288FB398}"/>
              </a:ext>
            </a:extLst>
          </p:cNvPr>
          <p:cNvSpPr txBox="1"/>
          <p:nvPr/>
        </p:nvSpPr>
        <p:spPr>
          <a:xfrm>
            <a:off x="5465352" y="3921351"/>
            <a:ext cx="651356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pt-BR"/>
            </a:defPPr>
            <a:lvl1pPr>
              <a:defRPr sz="2400"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SOLUÇÕES TECNOLÓGICAS;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NO DESENVOLVIMENTO DO TRABALHADOR;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+mn-lt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  <a:cs typeface="+mn-cs"/>
              </a:rPr>
              <a:t>FOCO NA PRODUTIVIDADE.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+mn-lt"/>
              <a:cs typeface="+mn-cs"/>
            </a:endParaRP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A2DC47C5-555D-4D6A-AAE6-EC7348F88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99" y="194291"/>
            <a:ext cx="5277713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280B608-E04C-4B1E-9CDC-7C83C11E48F2}"/>
              </a:ext>
            </a:extLst>
          </p:cNvPr>
          <p:cNvSpPr/>
          <p:nvPr/>
        </p:nvSpPr>
        <p:spPr>
          <a:xfrm>
            <a:off x="4632960" y="0"/>
            <a:ext cx="2926080" cy="153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B74A8B5A-6B3D-4AE9-8678-12726D838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41193"/>
            <a:ext cx="1220851" cy="8848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A05EB58-2E43-477E-80CF-787D0C7ED922}"/>
              </a:ext>
            </a:extLst>
          </p:cNvPr>
          <p:cNvSpPr txBox="1"/>
          <p:nvPr/>
        </p:nvSpPr>
        <p:spPr>
          <a:xfrm>
            <a:off x="3863941" y="422014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USUÁRIO FERBGAM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C2D88C6-4986-484A-85FA-C939AA51A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175" y="1126055"/>
            <a:ext cx="11269648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0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6D83A6-0204-4AB4-BAB7-DC10B8B51628}"/>
              </a:ext>
            </a:extLst>
          </p:cNvPr>
          <p:cNvSpPr/>
          <p:nvPr/>
        </p:nvSpPr>
        <p:spPr>
          <a:xfrm>
            <a:off x="4709160" y="-20418"/>
            <a:ext cx="2880360" cy="1681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A0FCC90-71AC-435B-BE16-B5D8D0190C08}"/>
              </a:ext>
            </a:extLst>
          </p:cNvPr>
          <p:cNvSpPr/>
          <p:nvPr/>
        </p:nvSpPr>
        <p:spPr>
          <a:xfrm>
            <a:off x="10456067" y="191636"/>
            <a:ext cx="1187025" cy="1085056"/>
          </a:xfrm>
          <a:prstGeom prst="ellipse">
            <a:avLst/>
          </a:prstGeom>
          <a:solidFill>
            <a:srgbClr val="CC0099"/>
          </a:solidFill>
          <a:ln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4" name="Imagem 33" descr="Logotipo&#10;&#10;Descrição gerada automaticamente">
            <a:extLst>
              <a:ext uri="{FF2B5EF4-FFF2-40B4-BE49-F238E27FC236}">
                <a16:creationId xmlns:a16="http://schemas.microsoft.com/office/drawing/2014/main" id="{A8D6308E-1F15-4C1A-A680-CFB57A8D9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1" y="176067"/>
            <a:ext cx="1220851" cy="884862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7484D8-423A-41D3-BBA0-4DA2B892132D}"/>
              </a:ext>
            </a:extLst>
          </p:cNvPr>
          <p:cNvSpPr txBox="1"/>
          <p:nvPr/>
        </p:nvSpPr>
        <p:spPr>
          <a:xfrm>
            <a:off x="3863941" y="176067"/>
            <a:ext cx="4464117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MER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8FD31C0-18DC-4FF5-9B90-3A443D3AD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396" y="1060929"/>
            <a:ext cx="6955887" cy="550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9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pic>
        <p:nvPicPr>
          <p:cNvPr id="14" name="Gráfico 13" descr="Setas de Divisão estrutura de tópicos">
            <a:extLst>
              <a:ext uri="{FF2B5EF4-FFF2-40B4-BE49-F238E27FC236}">
                <a16:creationId xmlns:a16="http://schemas.microsoft.com/office/drawing/2014/main" id="{7D17CD88-A4A4-44E0-9067-B15A686B3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72" y="3515233"/>
            <a:ext cx="914400" cy="914400"/>
          </a:xfrm>
          <a:prstGeom prst="rect">
            <a:avLst/>
          </a:prstGeom>
        </p:spPr>
      </p:pic>
      <p:pic>
        <p:nvPicPr>
          <p:cNvPr id="15" name="Gráfico 14" descr="Internet das Coisas estrutura de tópicos">
            <a:extLst>
              <a:ext uri="{FF2B5EF4-FFF2-40B4-BE49-F238E27FC236}">
                <a16:creationId xmlns:a16="http://schemas.microsoft.com/office/drawing/2014/main" id="{60A002B7-8F68-4581-9124-F004549E4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175" y="5723870"/>
            <a:ext cx="914400" cy="914400"/>
          </a:xfrm>
          <a:prstGeom prst="rect">
            <a:avLst/>
          </a:prstGeom>
        </p:spPr>
      </p:pic>
      <p:pic>
        <p:nvPicPr>
          <p:cNvPr id="16" name="Gráfico 15" descr="Ligar estrutura de tópicos">
            <a:extLst>
              <a:ext uri="{FF2B5EF4-FFF2-40B4-BE49-F238E27FC236}">
                <a16:creationId xmlns:a16="http://schemas.microsoft.com/office/drawing/2014/main" id="{943FF865-5216-4F59-9BFB-30198A34FC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18662" y="1650119"/>
            <a:ext cx="914400" cy="914400"/>
          </a:xfrm>
          <a:prstGeom prst="rect">
            <a:avLst/>
          </a:prstGeom>
        </p:spPr>
      </p:pic>
      <p:pic>
        <p:nvPicPr>
          <p:cNvPr id="17" name="Gráfico 16" descr="Programador estrutura de tópicos">
            <a:extLst>
              <a:ext uri="{FF2B5EF4-FFF2-40B4-BE49-F238E27FC236}">
                <a16:creationId xmlns:a16="http://schemas.microsoft.com/office/drawing/2014/main" id="{8F428DC9-9E46-4C2C-BD0E-3173087D7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95207" y="5648178"/>
            <a:ext cx="914400" cy="9144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04F93069-BB0C-4D1B-9EBB-DE2C1B08923A}"/>
              </a:ext>
            </a:extLst>
          </p:cNvPr>
          <p:cNvSpPr/>
          <p:nvPr/>
        </p:nvSpPr>
        <p:spPr>
          <a:xfrm>
            <a:off x="6836403" y="417850"/>
            <a:ext cx="1795203" cy="160586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9612F801-E2D7-4C8C-B4F5-5C543710D5F0}"/>
              </a:ext>
            </a:extLst>
          </p:cNvPr>
          <p:cNvSpPr/>
          <p:nvPr/>
        </p:nvSpPr>
        <p:spPr>
          <a:xfrm>
            <a:off x="6744753" y="430865"/>
            <a:ext cx="1795203" cy="1605863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Gráfico 19" descr="Lista de Verificação estrutura de tópicos">
            <a:extLst>
              <a:ext uri="{FF2B5EF4-FFF2-40B4-BE49-F238E27FC236}">
                <a16:creationId xmlns:a16="http://schemas.microsoft.com/office/drawing/2014/main" id="{E0509376-E6AD-4549-BC0F-6154B3AE22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00009" y="3124200"/>
            <a:ext cx="914400" cy="914400"/>
          </a:xfrm>
          <a:prstGeom prst="rect">
            <a:avLst/>
          </a:prstGeom>
        </p:spPr>
      </p:pic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EA7E71BB-67F8-4BA0-A7B9-4AB84B388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595" y="1023683"/>
            <a:ext cx="4470809" cy="4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8" y="20773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44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Node Js Npm, HD Png Download - kindpng">
            <a:extLst>
              <a:ext uri="{FF2B5EF4-FFF2-40B4-BE49-F238E27FC236}">
                <a16:creationId xmlns:a16="http://schemas.microsoft.com/office/drawing/2014/main" id="{2F7BD5B5-5F05-412E-A930-84787C1B7B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9FBD935-DA28-417D-A4BC-3632BD1B9068}"/>
              </a:ext>
            </a:extLst>
          </p:cNvPr>
          <p:cNvSpPr/>
          <p:nvPr/>
        </p:nvSpPr>
        <p:spPr>
          <a:xfrm>
            <a:off x="10824815" y="3769327"/>
            <a:ext cx="476385" cy="447114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3667D9-3ADC-411A-AB46-6066985424E1}"/>
              </a:ext>
            </a:extLst>
          </p:cNvPr>
          <p:cNvSpPr/>
          <p:nvPr/>
        </p:nvSpPr>
        <p:spPr>
          <a:xfrm>
            <a:off x="10881086" y="3806549"/>
            <a:ext cx="328406" cy="331768"/>
          </a:xfrm>
          <a:prstGeom prst="ellipse">
            <a:avLst/>
          </a:prstGeom>
          <a:solidFill>
            <a:srgbClr val="CC0099"/>
          </a:solidFill>
          <a:ln w="28575">
            <a:solidFill>
              <a:srgbClr val="BD2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D666DF4-70C4-49D6-B0B7-79F8ECD84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6" y="207737"/>
            <a:ext cx="2367523" cy="2209688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C7A82039-7B0B-491F-933F-AE2476EFB083}"/>
              </a:ext>
            </a:extLst>
          </p:cNvPr>
          <p:cNvGrpSpPr/>
          <p:nvPr/>
        </p:nvGrpSpPr>
        <p:grpSpPr>
          <a:xfrm rot="1513634">
            <a:off x="9123278" y="814610"/>
            <a:ext cx="2367523" cy="1671018"/>
            <a:chOff x="6744753" y="430865"/>
            <a:chExt cx="2409367" cy="167645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4F93069-BB0C-4D1B-9EBB-DE2C1B08923A}"/>
                </a:ext>
              </a:extLst>
            </p:cNvPr>
            <p:cNvSpPr/>
            <p:nvPr/>
          </p:nvSpPr>
          <p:spPr>
            <a:xfrm rot="431639">
              <a:off x="7358917" y="501456"/>
              <a:ext cx="1795203" cy="160586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9612F801-E2D7-4C8C-B4F5-5C543710D5F0}"/>
                </a:ext>
              </a:extLst>
            </p:cNvPr>
            <p:cNvSpPr/>
            <p:nvPr/>
          </p:nvSpPr>
          <p:spPr>
            <a:xfrm>
              <a:off x="6744753" y="430865"/>
              <a:ext cx="1795203" cy="1605863"/>
            </a:xfrm>
            <a:prstGeom prst="ellipse">
              <a:avLst/>
            </a:prstGeom>
            <a:noFill/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Imagem 21" descr="Logotipo&#10;&#10;Descrição gerada automaticamente">
            <a:extLst>
              <a:ext uri="{FF2B5EF4-FFF2-40B4-BE49-F238E27FC236}">
                <a16:creationId xmlns:a16="http://schemas.microsoft.com/office/drawing/2014/main" id="{A2D56245-DABB-49B7-BFA6-9E103C613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  <p:pic>
        <p:nvPicPr>
          <p:cNvPr id="4" name="Gráfico 3" descr="Cuidado estrutura de tópicos">
            <a:extLst>
              <a:ext uri="{FF2B5EF4-FFF2-40B4-BE49-F238E27FC236}">
                <a16:creationId xmlns:a16="http://schemas.microsoft.com/office/drawing/2014/main" id="{BD49FFAE-E84F-4122-A5C0-CD651853F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8796" y="1534212"/>
            <a:ext cx="2849608" cy="28496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9274AF-9EDD-4E62-A32E-F4EBA21050B1}"/>
              </a:ext>
            </a:extLst>
          </p:cNvPr>
          <p:cNvSpPr txBox="1"/>
          <p:nvPr/>
        </p:nvSpPr>
        <p:spPr>
          <a:xfrm>
            <a:off x="3083485" y="4277199"/>
            <a:ext cx="5720229" cy="101566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56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4000" dirty="0">
                <a:solidFill>
                  <a:srgbClr val="CC0099"/>
                </a:solidFill>
              </a:rPr>
              <a:t>OBRIGADO A TODOS</a:t>
            </a:r>
            <a:r>
              <a:rPr lang="pt-BR" sz="6000" dirty="0">
                <a:solidFill>
                  <a:srgbClr val="CC009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376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F1089AB-D70A-41C3-8F58-B8647374CC44}"/>
              </a:ext>
            </a:extLst>
          </p:cNvPr>
          <p:cNvSpPr txBox="1"/>
          <p:nvPr/>
        </p:nvSpPr>
        <p:spPr>
          <a:xfrm>
            <a:off x="4629951" y="382193"/>
            <a:ext cx="3627937" cy="70788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00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</a:t>
            </a:r>
          </a:p>
        </p:txBody>
      </p:sp>
      <p:pic>
        <p:nvPicPr>
          <p:cNvPr id="41" name="Gráfico 40" descr="Programador estrutura de tópicos">
            <a:extLst>
              <a:ext uri="{FF2B5EF4-FFF2-40B4-BE49-F238E27FC236}">
                <a16:creationId xmlns:a16="http://schemas.microsoft.com/office/drawing/2014/main" id="{C86CEBD5-AEBE-4352-9F9E-83A2335FF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2521" y="40748"/>
            <a:ext cx="957430" cy="957430"/>
          </a:xfrm>
          <a:prstGeom prst="rect">
            <a:avLst/>
          </a:prstGeom>
        </p:spPr>
      </p:pic>
      <p:sp>
        <p:nvSpPr>
          <p:cNvPr id="45" name="Elipse 44">
            <a:extLst>
              <a:ext uri="{FF2B5EF4-FFF2-40B4-BE49-F238E27FC236}">
                <a16:creationId xmlns:a16="http://schemas.microsoft.com/office/drawing/2014/main" id="{6D2CA667-46E8-4770-A055-5FB8F863DF82}"/>
              </a:ext>
            </a:extLst>
          </p:cNvPr>
          <p:cNvSpPr/>
          <p:nvPr/>
        </p:nvSpPr>
        <p:spPr>
          <a:xfrm>
            <a:off x="4717632" y="1669968"/>
            <a:ext cx="2188541" cy="2188541"/>
          </a:xfrm>
          <a:prstGeom prst="ellipse">
            <a:avLst/>
          </a:prstGeom>
          <a:blipFill>
            <a:blip r:embed="rId5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FA99977F-2B72-44EE-926B-D333719DFBB5}"/>
              </a:ext>
            </a:extLst>
          </p:cNvPr>
          <p:cNvSpPr/>
          <p:nvPr/>
        </p:nvSpPr>
        <p:spPr>
          <a:xfrm>
            <a:off x="8060662" y="1561824"/>
            <a:ext cx="2188541" cy="2188541"/>
          </a:xfrm>
          <a:prstGeom prst="ellipse">
            <a:avLst/>
          </a:prstGeom>
          <a:blipFill>
            <a:blip r:embed="rId6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1FDE2CA-460A-43C2-9C8F-AB7A16FACF96}"/>
              </a:ext>
            </a:extLst>
          </p:cNvPr>
          <p:cNvSpPr/>
          <p:nvPr/>
        </p:nvSpPr>
        <p:spPr>
          <a:xfrm>
            <a:off x="1419776" y="1643827"/>
            <a:ext cx="2188541" cy="2188541"/>
          </a:xfrm>
          <a:prstGeom prst="ellipse">
            <a:avLst/>
          </a:prstGeom>
          <a:blipFill>
            <a:blip r:embed="rId7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F278929D-7470-4ED4-BC66-FE6B81EFB943}"/>
              </a:ext>
            </a:extLst>
          </p:cNvPr>
          <p:cNvSpPr/>
          <p:nvPr/>
        </p:nvSpPr>
        <p:spPr>
          <a:xfrm>
            <a:off x="1419776" y="4281121"/>
            <a:ext cx="2188541" cy="2188541"/>
          </a:xfrm>
          <a:prstGeom prst="ellipse">
            <a:avLst/>
          </a:prstGeom>
          <a:blipFill>
            <a:blip r:embed="rId8"/>
            <a:stretch>
              <a:fillRect l="-1723" r="17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1F868D0-0A6D-468C-85FA-0CD5B1145783}"/>
              </a:ext>
            </a:extLst>
          </p:cNvPr>
          <p:cNvSpPr txBox="1"/>
          <p:nvPr/>
        </p:nvSpPr>
        <p:spPr>
          <a:xfrm>
            <a:off x="979480" y="3866542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Abner Lucas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F18247E-5233-490D-B30A-D87239EE11E5}"/>
              </a:ext>
            </a:extLst>
          </p:cNvPr>
          <p:cNvSpPr txBox="1"/>
          <p:nvPr/>
        </p:nvSpPr>
        <p:spPr>
          <a:xfrm>
            <a:off x="1070416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Gustavo </a:t>
            </a:r>
            <a:r>
              <a:rPr lang="en-US" sz="2000" b="1" dirty="0" err="1">
                <a:solidFill>
                  <a:srgbClr val="00A1D7"/>
                </a:solidFill>
                <a:ea typeface="+mj-ea"/>
              </a:rPr>
              <a:t>Manocchio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F6784D8-0C9F-4AEB-9296-C12EB6FB7A0D}"/>
              </a:ext>
            </a:extLst>
          </p:cNvPr>
          <p:cNvSpPr txBox="1"/>
          <p:nvPr/>
        </p:nvSpPr>
        <p:spPr>
          <a:xfrm>
            <a:off x="4279070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 err="1">
                <a:solidFill>
                  <a:srgbClr val="00A1D7"/>
                </a:solidFill>
                <a:ea typeface="+mj-ea"/>
              </a:rPr>
              <a:t>Jhonatan</a:t>
            </a:r>
            <a:r>
              <a:rPr lang="en-US" sz="2000" b="1" kern="1200" dirty="0">
                <a:solidFill>
                  <a:srgbClr val="00A1D7"/>
                </a:solidFill>
                <a:ea typeface="+mj-ea"/>
              </a:rPr>
              <a:t> Harissa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0EC13DA-693F-4D62-8B54-37E11D675E5B}"/>
              </a:ext>
            </a:extLst>
          </p:cNvPr>
          <p:cNvSpPr txBox="1"/>
          <p:nvPr/>
        </p:nvSpPr>
        <p:spPr>
          <a:xfrm>
            <a:off x="4337805" y="3858508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Giovanna Melo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3993EF-A7A3-492F-A30D-F841A15F54C2}"/>
              </a:ext>
            </a:extLst>
          </p:cNvPr>
          <p:cNvSpPr/>
          <p:nvPr/>
        </p:nvSpPr>
        <p:spPr>
          <a:xfrm>
            <a:off x="4677842" y="4255546"/>
            <a:ext cx="2188541" cy="21885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B59A907E-83B5-418C-8768-6BECB49E8AA9}"/>
              </a:ext>
            </a:extLst>
          </p:cNvPr>
          <p:cNvSpPr/>
          <p:nvPr/>
        </p:nvSpPr>
        <p:spPr>
          <a:xfrm>
            <a:off x="7975699" y="4265108"/>
            <a:ext cx="2188541" cy="2188541"/>
          </a:xfrm>
          <a:prstGeom prst="ellipse">
            <a:avLst/>
          </a:prstGeom>
          <a:solidFill>
            <a:srgbClr val="2D4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4474389-7FC6-4894-ADD2-D06BD26FFFA6}"/>
              </a:ext>
            </a:extLst>
          </p:cNvPr>
          <p:cNvSpPr txBox="1"/>
          <p:nvPr/>
        </p:nvSpPr>
        <p:spPr>
          <a:xfrm>
            <a:off x="7720625" y="3807905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Fernando Marques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E781AFB-1016-4238-9D3C-76A824ABF984}"/>
              </a:ext>
            </a:extLst>
          </p:cNvPr>
          <p:cNvSpPr txBox="1"/>
          <p:nvPr/>
        </p:nvSpPr>
        <p:spPr>
          <a:xfrm>
            <a:off x="7484141" y="6444087"/>
            <a:ext cx="2868616" cy="4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  <a:lvl1pPr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A1D7"/>
                </a:solidFill>
                <a:ea typeface="+mj-ea"/>
              </a:rPr>
              <a:t>Leonardo Iannotta</a:t>
            </a:r>
            <a:endParaRPr lang="en-US" sz="2000" b="1" kern="1200" dirty="0">
              <a:solidFill>
                <a:srgbClr val="00A1D7"/>
              </a:solidFill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984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/>
      <p:bldP spid="54" grpId="0"/>
      <p:bldP spid="55" grpId="0"/>
      <p:bldP spid="56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0" y="83643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69913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0" y="0"/>
            <a:ext cx="6629652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168620" y="1964445"/>
            <a:ext cx="51164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Nr</a:t>
            </a:r>
            <a:r>
              <a:rPr lang="pt-BR" sz="2400" dirty="0">
                <a:solidFill>
                  <a:schemeClr val="bg1"/>
                </a:solidFill>
              </a:rPr>
              <a:t> 17: 20°C a 23°C;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Iso</a:t>
            </a:r>
            <a:r>
              <a:rPr lang="pt-BR" sz="2400" dirty="0">
                <a:solidFill>
                  <a:schemeClr val="bg1"/>
                </a:solidFill>
              </a:rPr>
              <a:t>  9241: 20°C a 24°C no verão e  23°C a  26°C no inverno;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Estudos realizados;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“Guerra fria” pelo ar-condicionado;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Qual é a temperatura ideal?</a:t>
            </a: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208410" y="1180514"/>
            <a:ext cx="2870104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TEMPERATURA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15B9DDF1-4F8A-44B6-9748-CB723C50D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630024"/>
              </p:ext>
            </p:extLst>
          </p:nvPr>
        </p:nvGraphicFramePr>
        <p:xfrm>
          <a:off x="6006089" y="1515411"/>
          <a:ext cx="6021110" cy="471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0CC16BE8-BCAE-486F-B253-96A978F528C4}"/>
              </a:ext>
            </a:extLst>
          </p:cNvPr>
          <p:cNvSpPr txBox="1"/>
          <p:nvPr/>
        </p:nvSpPr>
        <p:spPr>
          <a:xfrm>
            <a:off x="7195417" y="6163696"/>
            <a:ext cx="39335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Fonte: Revista PLOS </a:t>
            </a:r>
            <a:r>
              <a:rPr lang="pt-BR" sz="1200" dirty="0" err="1"/>
              <a:t>One</a:t>
            </a:r>
            <a:r>
              <a:rPr lang="pt-BR" sz="1200" dirty="0"/>
              <a:t>/ Universidade do Sul da California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6F063B0-6CC2-4D50-919D-E63B728922FB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2389579-9484-45D3-A05D-56471C7D193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D7AEA00-2371-49F7-88DA-095B08C94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1" y="34941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37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/>
      <p:bldP spid="16" grpId="0" animBg="1"/>
      <p:bldGraphic spid="4" grpId="0">
        <p:bldAsOne/>
      </p:bldGraphic>
      <p:bldP spid="5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 limpeza de carpetes ajuda na qualidade do ar | Unifloor">
            <a:extLst>
              <a:ext uri="{FF2B5EF4-FFF2-40B4-BE49-F238E27FC236}">
                <a16:creationId xmlns:a16="http://schemas.microsoft.com/office/drawing/2014/main" id="{4E38E68E-3F6D-463B-AA75-A1B1613C3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/>
          <a:stretch/>
        </p:blipFill>
        <p:spPr bwMode="auto">
          <a:xfrm flipH="1">
            <a:off x="3668522" y="-1386"/>
            <a:ext cx="85234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2" y="-2772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BA4FBCE-DDF0-45EC-9709-547B1CEC2F26}"/>
              </a:ext>
            </a:extLst>
          </p:cNvPr>
          <p:cNvSpPr txBox="1"/>
          <p:nvPr/>
        </p:nvSpPr>
        <p:spPr>
          <a:xfrm>
            <a:off x="1525426" y="1127927"/>
            <a:ext cx="3267308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UMIDADE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3D069E8-1772-4C7E-8085-DA1A1115BB1C}"/>
              </a:ext>
            </a:extLst>
          </p:cNvPr>
          <p:cNvSpPr txBox="1"/>
          <p:nvPr/>
        </p:nvSpPr>
        <p:spPr>
          <a:xfrm>
            <a:off x="1121617" y="2150416"/>
            <a:ext cx="44123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Umidades abaixo de 30% e acima de 70%.</a:t>
            </a:r>
          </a:p>
          <a:p>
            <a:r>
              <a:rPr lang="pt-BR" dirty="0"/>
              <a:t>Proliferação de vírus e bactérias.</a:t>
            </a:r>
          </a:p>
          <a:p>
            <a:r>
              <a:rPr lang="pt-BR" dirty="0"/>
              <a:t>Alta transmissão de doenças;</a:t>
            </a:r>
          </a:p>
          <a:p>
            <a:r>
              <a:rPr lang="pt-BR" dirty="0"/>
              <a:t>NR 17 recomenda umidade relativa entre 40% e 60%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C74BB3CA-5F45-465C-83A6-24BDCC132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6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24" grpId="0" animBg="1"/>
      <p:bldP spid="25" grpId="0"/>
      <p:bldP spid="19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51F682AA-C699-451F-AD64-0A2C9A05D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14384" y="1386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MO ILUMINAR SEU ESCRITÓRIO: 5 DICAS INDISPENSÁVEIS - Total Light -  Iluminação em Geral">
            <a:extLst>
              <a:ext uri="{FF2B5EF4-FFF2-40B4-BE49-F238E27FC236}">
                <a16:creationId xmlns:a16="http://schemas.microsoft.com/office/drawing/2014/main" id="{A110A379-EE7C-423A-A851-61D209880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092" y="0"/>
            <a:ext cx="10011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4">
            <a:extLst>
              <a:ext uri="{FF2B5EF4-FFF2-40B4-BE49-F238E27FC236}">
                <a16:creationId xmlns:a16="http://schemas.microsoft.com/office/drawing/2014/main" id="{AD33D32A-DCC8-4849-B7FE-223011090FDC}"/>
              </a:ext>
            </a:extLst>
          </p:cNvPr>
          <p:cNvSpPr/>
          <p:nvPr/>
        </p:nvSpPr>
        <p:spPr>
          <a:xfrm>
            <a:off x="0" y="0"/>
            <a:ext cx="862965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61020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03836"/>
              <a:gd name="connsiteY0" fmla="*/ 0 h 6858000"/>
              <a:gd name="connsiteX1" fmla="*/ 6003836 w 6003836"/>
              <a:gd name="connsiteY1" fmla="*/ 14748 h 6858000"/>
              <a:gd name="connsiteX2" fmla="*/ 3361020 w 6003836"/>
              <a:gd name="connsiteY2" fmla="*/ 6843252 h 6858000"/>
              <a:gd name="connsiteX3" fmla="*/ 0 w 6003836"/>
              <a:gd name="connsiteY3" fmla="*/ 6858000 h 6858000"/>
              <a:gd name="connsiteX4" fmla="*/ 0 w 600383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3836" h="6858000">
                <a:moveTo>
                  <a:pt x="0" y="0"/>
                </a:moveTo>
                <a:lnTo>
                  <a:pt x="6003836" y="14748"/>
                </a:lnTo>
                <a:lnTo>
                  <a:pt x="3361020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4">
            <a:extLst>
              <a:ext uri="{FF2B5EF4-FFF2-40B4-BE49-F238E27FC236}">
                <a16:creationId xmlns:a16="http://schemas.microsoft.com/office/drawing/2014/main" id="{A5F7524B-0DD2-4692-8BF1-180A23D21A1E}"/>
              </a:ext>
            </a:extLst>
          </p:cNvPr>
          <p:cNvSpPr/>
          <p:nvPr/>
        </p:nvSpPr>
        <p:spPr>
          <a:xfrm>
            <a:off x="-1" y="0"/>
            <a:ext cx="8183194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323303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7497"/>
              <a:gd name="connsiteX1" fmla="*/ 6096000 w 6096000"/>
              <a:gd name="connsiteY1" fmla="*/ 0 h 6887497"/>
              <a:gd name="connsiteX2" fmla="*/ 3456387 w 6096000"/>
              <a:gd name="connsiteY2" fmla="*/ 6887497 h 6887497"/>
              <a:gd name="connsiteX3" fmla="*/ 0 w 6096000"/>
              <a:gd name="connsiteY3" fmla="*/ 6858000 h 6887497"/>
              <a:gd name="connsiteX4" fmla="*/ 0 w 6096000"/>
              <a:gd name="connsiteY4" fmla="*/ 0 h 6887497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3492683 w 6096000"/>
              <a:gd name="connsiteY2" fmla="*/ 6843252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407165"/>
              <a:gd name="connsiteY0" fmla="*/ 0 h 6858000"/>
              <a:gd name="connsiteX1" fmla="*/ 6407165 w 6407165"/>
              <a:gd name="connsiteY1" fmla="*/ 14748 h 6858000"/>
              <a:gd name="connsiteX2" fmla="*/ 3492683 w 6407165"/>
              <a:gd name="connsiteY2" fmla="*/ 6843252 h 6858000"/>
              <a:gd name="connsiteX3" fmla="*/ 0 w 6407165"/>
              <a:gd name="connsiteY3" fmla="*/ 6858000 h 6858000"/>
              <a:gd name="connsiteX4" fmla="*/ 0 w 640716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65" h="6858000">
                <a:moveTo>
                  <a:pt x="0" y="0"/>
                </a:moveTo>
                <a:lnTo>
                  <a:pt x="6407165" y="14748"/>
                </a:lnTo>
                <a:lnTo>
                  <a:pt x="3492683" y="684325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C1EA373A-5EEC-42FC-87C8-72CE50F42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-14364" y="-77491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79D577C-1C96-471D-93E4-BDF500016435}"/>
              </a:ext>
            </a:extLst>
          </p:cNvPr>
          <p:cNvSpPr txBox="1"/>
          <p:nvPr/>
        </p:nvSpPr>
        <p:spPr>
          <a:xfrm>
            <a:off x="1839110" y="1101317"/>
            <a:ext cx="3312009" cy="523220"/>
          </a:xfrm>
          <a:prstGeom prst="rect">
            <a:avLst/>
          </a:prstGeom>
          <a:solidFill>
            <a:srgbClr val="CC0099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dirty="0"/>
              <a:t>LUMINOSIDADE</a:t>
            </a:r>
          </a:p>
        </p:txBody>
      </p:sp>
      <p:pic>
        <p:nvPicPr>
          <p:cNvPr id="18" name="Gráfico 17" descr="Internet das Coisas estrutura de tópicos">
            <a:extLst>
              <a:ext uri="{FF2B5EF4-FFF2-40B4-BE49-F238E27FC236}">
                <a16:creationId xmlns:a16="http://schemas.microsoft.com/office/drawing/2014/main" id="{8D09666C-A6DA-4040-9C10-BAEBB8C8A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84" y="5303390"/>
            <a:ext cx="1621054" cy="162105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DB9D741-0AB2-4E25-AEA2-0AA5E81285D4}"/>
              </a:ext>
            </a:extLst>
          </p:cNvPr>
          <p:cNvSpPr txBox="1"/>
          <p:nvPr/>
        </p:nvSpPr>
        <p:spPr>
          <a:xfrm>
            <a:off x="1004194" y="2251994"/>
            <a:ext cx="50380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Que fatores da iluminação prejudicam a saúde do trabalhador?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Como evitar a fadiga visual?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NBR 5413;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Entre 500 e 1000 lux.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Diferença entre lux e lúmens;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63E9C8F-386E-4AB0-BB37-C341B7467BC4}"/>
              </a:ext>
            </a:extLst>
          </p:cNvPr>
          <p:cNvSpPr/>
          <p:nvPr/>
        </p:nvSpPr>
        <p:spPr>
          <a:xfrm>
            <a:off x="10298133" y="83643"/>
            <a:ext cx="1419421" cy="1279284"/>
          </a:xfrm>
          <a:prstGeom prst="ellipse">
            <a:avLst/>
          </a:prstGeom>
          <a:solidFill>
            <a:srgbClr val="00A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D301B73-F425-4A93-904E-62EE3D93402A}"/>
              </a:ext>
            </a:extLst>
          </p:cNvPr>
          <p:cNvSpPr/>
          <p:nvPr/>
        </p:nvSpPr>
        <p:spPr>
          <a:xfrm>
            <a:off x="10298133" y="166908"/>
            <a:ext cx="1419421" cy="1279284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B5D1B75C-F3F9-4393-9AEB-AD1EC8B8B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" y="-20417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32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6" grpId="0" animBg="1"/>
      <p:bldP spid="14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1954403"/>
            <a:ext cx="10112474" cy="2782223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58863"/>
      </p:ext>
    </p:extLst>
  </p:cSld>
  <p:clrMapOvr>
    <a:masterClrMapping/>
  </p:clrMapOvr>
  <p:transition spd="med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152EEC43-C4CB-4CAB-BC9F-3BB5E5BE9230}"/>
              </a:ext>
            </a:extLst>
          </p:cNvPr>
          <p:cNvGrpSpPr/>
          <p:nvPr/>
        </p:nvGrpSpPr>
        <p:grpSpPr>
          <a:xfrm>
            <a:off x="10357463" y="288175"/>
            <a:ext cx="1634028" cy="1499866"/>
            <a:chOff x="9302867" y="2196069"/>
            <a:chExt cx="1634028" cy="149986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871F2EA3-30C9-4C05-B6E0-DA2341F172A3}"/>
                </a:ext>
              </a:extLst>
            </p:cNvPr>
            <p:cNvSpPr/>
            <p:nvPr/>
          </p:nvSpPr>
          <p:spPr>
            <a:xfrm>
              <a:off x="9302867" y="2196069"/>
              <a:ext cx="1528118" cy="1485223"/>
            </a:xfrm>
            <a:prstGeom prst="ellipse">
              <a:avLst/>
            </a:prstGeom>
            <a:solidFill>
              <a:srgbClr val="CC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7744B4-F9DC-4087-8872-16CE8725333A}"/>
                </a:ext>
              </a:extLst>
            </p:cNvPr>
            <p:cNvSpPr/>
            <p:nvPr/>
          </p:nvSpPr>
          <p:spPr>
            <a:xfrm>
              <a:off x="9408777" y="2210712"/>
              <a:ext cx="1528118" cy="1485223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383" y="4771955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49" y="110156"/>
            <a:ext cx="5647033" cy="1553656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680EF8-5675-42EE-80D6-22B8E952F070}"/>
              </a:ext>
            </a:extLst>
          </p:cNvPr>
          <p:cNvSpPr txBox="1"/>
          <p:nvPr/>
        </p:nvSpPr>
        <p:spPr>
          <a:xfrm>
            <a:off x="1275879" y="2098082"/>
            <a:ext cx="3575742" cy="553998"/>
          </a:xfrm>
          <a:prstGeom prst="rect">
            <a:avLst/>
          </a:prstGeom>
          <a:solidFill>
            <a:srgbClr val="00A3F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3000" dirty="0"/>
              <a:t>PRODUTIVIDADE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379D1EE1-3A71-4084-AA2E-B78E33705D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908201"/>
              </p:ext>
            </p:extLst>
          </p:nvPr>
        </p:nvGraphicFramePr>
        <p:xfrm>
          <a:off x="5928750" y="1802684"/>
          <a:ext cx="5432443" cy="4506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CaixaDeTexto 20">
            <a:extLst>
              <a:ext uri="{FF2B5EF4-FFF2-40B4-BE49-F238E27FC236}">
                <a16:creationId xmlns:a16="http://schemas.microsoft.com/office/drawing/2014/main" id="{FE7AE70B-6180-44F5-B5B9-4B6A306534A2}"/>
              </a:ext>
            </a:extLst>
          </p:cNvPr>
          <p:cNvSpPr txBox="1"/>
          <p:nvPr/>
        </p:nvSpPr>
        <p:spPr>
          <a:xfrm>
            <a:off x="931381" y="3086350"/>
            <a:ext cx="40208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latin typeface="Bahnschrift Light" panose="020B0502040204020203" pitchFamily="34" charset="0"/>
                <a:cs typeface="Arial" panose="020B0604020202020204" pitchFamily="34" charset="0"/>
              </a:rPr>
              <a:t>De 1981 a 2018, a renda per capita do País cresceu 0,9%, enquanto a produtividade avançou apenas 0,4%. 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1ECEA7-C648-47DC-B0C7-15769EF88857}"/>
              </a:ext>
            </a:extLst>
          </p:cNvPr>
          <p:cNvSpPr txBox="1"/>
          <p:nvPr/>
        </p:nvSpPr>
        <p:spPr>
          <a:xfrm>
            <a:off x="6263251" y="6408242"/>
            <a:ext cx="4632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dirty="0"/>
              <a:t>Fonte: Instituto de Economia da Fundação Getúlio Vargas </a:t>
            </a:r>
          </a:p>
        </p:txBody>
      </p:sp>
    </p:spTree>
    <p:extLst>
      <p:ext uri="{BB962C8B-B14F-4D97-AF65-F5344CB8AC3E}">
        <p14:creationId xmlns:p14="http://schemas.microsoft.com/office/powerpoint/2010/main" val="4232528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Graphic spid="20" grpId="0">
        <p:bldAsOne/>
      </p:bldGraphic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12 ideias para te inspirar a usar tecnologia na Educação em 2018">
            <a:extLst>
              <a:ext uri="{FF2B5EF4-FFF2-40B4-BE49-F238E27FC236}">
                <a16:creationId xmlns:a16="http://schemas.microsoft.com/office/drawing/2014/main" id="{039316B4-24DE-4C0D-818E-0B70EB9F6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7" r="-1" b="-1"/>
          <a:stretch/>
        </p:blipFill>
        <p:spPr bwMode="auto">
          <a:xfrm>
            <a:off x="3686" y="0"/>
            <a:ext cx="12191980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C0812-357D-437D-AEA7-A1C2D515B3C9}"/>
              </a:ext>
            </a:extLst>
          </p:cNvPr>
          <p:cNvSpPr txBox="1"/>
          <p:nvPr/>
        </p:nvSpPr>
        <p:spPr>
          <a:xfrm>
            <a:off x="4537891" y="5143244"/>
            <a:ext cx="285853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algn="ctr"/>
            <a:r>
              <a:rPr lang="pt-BR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Umidade do ar</a:t>
            </a:r>
          </a:p>
        </p:txBody>
      </p:sp>
      <p:pic>
        <p:nvPicPr>
          <p:cNvPr id="24" name="Picture 6" descr="Benefícios físicos e mentais da respiração consciente">
            <a:extLst>
              <a:ext uri="{FF2B5EF4-FFF2-40B4-BE49-F238E27FC236}">
                <a16:creationId xmlns:a16="http://schemas.microsoft.com/office/drawing/2014/main" id="{34BEC70F-96E5-4E9D-8065-C92792F98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r="30867" b="-2"/>
          <a:stretch/>
        </p:blipFill>
        <p:spPr bwMode="auto">
          <a:xfrm>
            <a:off x="4319529" y="1830851"/>
            <a:ext cx="3294908" cy="32949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22E13B7D-811A-453A-908C-F770DBB21F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t="1" r="21188" b="-4"/>
          <a:stretch/>
        </p:blipFill>
        <p:spPr bwMode="auto">
          <a:xfrm>
            <a:off x="2162703" y="2283271"/>
            <a:ext cx="2243969" cy="253518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7D87715-5E01-4C04-9255-729251834A18}"/>
              </a:ext>
            </a:extLst>
          </p:cNvPr>
          <p:cNvSpPr txBox="1"/>
          <p:nvPr/>
        </p:nvSpPr>
        <p:spPr>
          <a:xfrm>
            <a:off x="2357114" y="4818457"/>
            <a:ext cx="2462409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 marL="457200" indent="-457200">
              <a:buFont typeface="Wingdings" panose="05000000000000000000" pitchFamily="2" charset="2"/>
              <a:buChar char="Ø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pPr marL="0" indent="0">
              <a:buNone/>
            </a:pPr>
            <a:r>
              <a:rPr lang="pt-BR" sz="2500" dirty="0"/>
              <a:t>Temperatura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3D6397-62F9-48D6-A7A1-E5AA755CB96C}"/>
              </a:ext>
            </a:extLst>
          </p:cNvPr>
          <p:cNvSpPr txBox="1"/>
          <p:nvPr/>
        </p:nvSpPr>
        <p:spPr>
          <a:xfrm>
            <a:off x="7527649" y="4760543"/>
            <a:ext cx="2618064" cy="47705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pt-BR" sz="2500" dirty="0"/>
              <a:t>Luminosidade 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71F2EA3-30C9-4C05-B6E0-DA2341F172A3}"/>
              </a:ext>
            </a:extLst>
          </p:cNvPr>
          <p:cNvSpPr/>
          <p:nvPr/>
        </p:nvSpPr>
        <p:spPr>
          <a:xfrm>
            <a:off x="9302867" y="2196069"/>
            <a:ext cx="1528118" cy="1485223"/>
          </a:xfrm>
          <a:prstGeom prst="ellipse">
            <a:avLst/>
          </a:prstGeom>
          <a:solidFill>
            <a:srgbClr val="CC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47744B4-F9DC-4087-8872-16CE8725333A}"/>
              </a:ext>
            </a:extLst>
          </p:cNvPr>
          <p:cNvSpPr/>
          <p:nvPr/>
        </p:nvSpPr>
        <p:spPr>
          <a:xfrm>
            <a:off x="9408777" y="2210712"/>
            <a:ext cx="1528118" cy="148522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Picture 4" descr="Como a iluminação do escritório pode afetar a produtividade">
            <a:extLst>
              <a:ext uri="{FF2B5EF4-FFF2-40B4-BE49-F238E27FC236}">
                <a16:creationId xmlns:a16="http://schemas.microsoft.com/office/drawing/2014/main" id="{5303C540-B1B6-43A4-8A41-09359D351D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" r="38237" b="4"/>
          <a:stretch/>
        </p:blipFill>
        <p:spPr bwMode="auto">
          <a:xfrm>
            <a:off x="7538474" y="2210713"/>
            <a:ext cx="2232789" cy="253518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Termômetro com preenchimento sólido">
            <a:extLst>
              <a:ext uri="{FF2B5EF4-FFF2-40B4-BE49-F238E27FC236}">
                <a16:creationId xmlns:a16="http://schemas.microsoft.com/office/drawing/2014/main" id="{1B5E9E69-012E-4BD8-BB1F-C8C33A54B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36895" y="4985767"/>
            <a:ext cx="792008" cy="792008"/>
          </a:xfrm>
          <a:prstGeom prst="rect">
            <a:avLst/>
          </a:prstGeom>
        </p:spPr>
      </p:pic>
      <p:pic>
        <p:nvPicPr>
          <p:cNvPr id="10" name="Gráfico 9" descr="Lâmpada Fluorescente estrutura de tópicos">
            <a:extLst>
              <a:ext uri="{FF2B5EF4-FFF2-40B4-BE49-F238E27FC236}">
                <a16:creationId xmlns:a16="http://schemas.microsoft.com/office/drawing/2014/main" id="{9851EB83-4748-4551-BA68-5D7D27ECE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509" y="1623636"/>
            <a:ext cx="914400" cy="914400"/>
          </a:xfrm>
          <a:prstGeom prst="rect">
            <a:avLst/>
          </a:prstGeom>
        </p:spPr>
      </p:pic>
      <p:pic>
        <p:nvPicPr>
          <p:cNvPr id="33" name="Gráfico 32" descr="Internet das Coisas estrutura de tópicos">
            <a:extLst>
              <a:ext uri="{FF2B5EF4-FFF2-40B4-BE49-F238E27FC236}">
                <a16:creationId xmlns:a16="http://schemas.microsoft.com/office/drawing/2014/main" id="{F156173B-EC7F-4CE4-983E-F4086A6EB3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4153" y="5291089"/>
            <a:ext cx="1456755" cy="1456755"/>
          </a:xfrm>
          <a:prstGeom prst="rect">
            <a:avLst/>
          </a:prstGeom>
        </p:spPr>
      </p:pic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FA55D1A5-74FD-4CC9-A333-3810D76BC3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93" y="59950"/>
            <a:ext cx="6420074" cy="1766341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709B9C9F-902C-418D-AE94-770FEA97EA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8" y="110156"/>
            <a:ext cx="1220851" cy="8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87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28" grpId="0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228</Words>
  <Application>Microsoft Office PowerPoint</Application>
  <PresentationFormat>Widescreen</PresentationFormat>
  <Paragraphs>50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0" baseType="lpstr">
      <vt:lpstr>Aharoni</vt:lpstr>
      <vt:lpstr>Arial</vt:lpstr>
      <vt:lpstr>Bahnschrift Light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Beatriz Nascimento</dc:creator>
  <cp:lastModifiedBy>Giovanna Melo</cp:lastModifiedBy>
  <cp:revision>183</cp:revision>
  <dcterms:created xsi:type="dcterms:W3CDTF">2021-03-05T23:06:20Z</dcterms:created>
  <dcterms:modified xsi:type="dcterms:W3CDTF">2021-04-22T17:08:18Z</dcterms:modified>
</cp:coreProperties>
</file>

<file path=docProps/thumbnail.jpeg>
</file>